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581"/>
  </p:normalViewPr>
  <p:slideViewPr>
    <p:cSldViewPr snapToGrid="0">
      <p:cViewPr varScale="1">
        <p:scale>
          <a:sx n="113" d="100"/>
          <a:sy n="113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y22/rentaca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C449-0EB2-AA96-4A34-137BAC179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10067228" cy="1038322"/>
          </a:xfrm>
        </p:spPr>
        <p:txBody>
          <a:bodyPr/>
          <a:lstStyle/>
          <a:p>
            <a:r>
              <a:rPr lang="en-TR" dirty="0"/>
              <a:t>Java and Web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5D753-4C17-2640-58E7-0387824108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TR" dirty="0"/>
              <a:t>ıthub repository lınk: </a:t>
            </a: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https://github.com/ey22/rentacar</a:t>
            </a:r>
            <a:r>
              <a:rPr lang="en-US" dirty="0">
                <a:solidFill>
                  <a:srgbClr val="0070C0"/>
                </a:solidFill>
              </a:rPr>
              <a:t> </a:t>
            </a:r>
            <a:endParaRPr lang="en-TR" dirty="0">
              <a:solidFill>
                <a:srgbClr val="0070C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6D97B7-7174-9903-743B-7BF92492E64C}"/>
              </a:ext>
            </a:extLst>
          </p:cNvPr>
          <p:cNvSpPr txBox="1">
            <a:spLocks/>
          </p:cNvSpPr>
          <p:nvPr/>
        </p:nvSpPr>
        <p:spPr bwMode="gray">
          <a:xfrm>
            <a:off x="1154954" y="3200785"/>
            <a:ext cx="10067228" cy="10383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TR" sz="4000" dirty="0"/>
              <a:t>Rent a Car Website</a:t>
            </a:r>
          </a:p>
        </p:txBody>
      </p:sp>
    </p:spTree>
    <p:extLst>
      <p:ext uri="{BB962C8B-B14F-4D97-AF65-F5344CB8AC3E}">
        <p14:creationId xmlns:p14="http://schemas.microsoft.com/office/powerpoint/2010/main" val="123003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nt a car screencast video - 720p.mov">
            <a:hlinkClick r:id="" action="ppaction://media"/>
            <a:extLst>
              <a:ext uri="{FF2B5EF4-FFF2-40B4-BE49-F238E27FC236}">
                <a16:creationId xmlns:a16="http://schemas.microsoft.com/office/drawing/2014/main" id="{FB02C9CC-B8D1-F7E2-D4F9-CA5E30B313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0738" y="0"/>
            <a:ext cx="10550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6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6226-C9F2-A2A6-5B1C-038BB03A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Purpose of the 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88833-33B1-F59C-C3A9-8538ABFBF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The purpose of this project is to develop a user-friendly car rental platform that allows customers to seamlessly browse, select, and book vehicles based on their preferences. The system includes login and sign-in functionalities to show previous reservations. Customers can filter cars, choose protection plans, and review their reservations in detail. </a:t>
            </a:r>
            <a:endParaRPr lang="en-TR" sz="2000" dirty="0"/>
          </a:p>
        </p:txBody>
      </p:sp>
    </p:spTree>
    <p:extLst>
      <p:ext uri="{BB962C8B-B14F-4D97-AF65-F5344CB8AC3E}">
        <p14:creationId xmlns:p14="http://schemas.microsoft.com/office/powerpoint/2010/main" val="61018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TR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TR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E30F5-2B2A-FB30-B952-E7166E9AF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Architecture Diagram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TR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TR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TR"/>
            </a:p>
          </p:txBody>
        </p:sp>
      </p:grpSp>
      <p:pic>
        <p:nvPicPr>
          <p:cNvPr id="9" name="Content Placeholder 8" descr="A diagram of a web application&#10;&#10;Description automatically generated">
            <a:extLst>
              <a:ext uri="{FF2B5EF4-FFF2-40B4-BE49-F238E27FC236}">
                <a16:creationId xmlns:a16="http://schemas.microsoft.com/office/drawing/2014/main" id="{E8025E7F-9EE6-98CA-D9C3-9DDB40C17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0"/>
          <a:stretch/>
        </p:blipFill>
        <p:spPr>
          <a:xfrm>
            <a:off x="1072820" y="715744"/>
            <a:ext cx="5887779" cy="542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43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5B30-04D4-533D-D55E-3DD6E07B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40952" cy="706964"/>
          </a:xfrm>
        </p:spPr>
        <p:txBody>
          <a:bodyPr/>
          <a:lstStyle/>
          <a:p>
            <a:r>
              <a:rPr lang="en-TR" dirty="0"/>
              <a:t>Technologies for Frontend and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CE3F3-FFE9-152D-6F76-9D7924883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3120163" cy="3416300"/>
          </a:xfrm>
        </p:spPr>
        <p:txBody>
          <a:bodyPr/>
          <a:lstStyle/>
          <a:p>
            <a:r>
              <a:rPr lang="en-TR" b="1" dirty="0"/>
              <a:t>Frontend technologies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TR" dirty="0"/>
              <a:t>HTML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TR" dirty="0"/>
              <a:t>CSS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TR" dirty="0"/>
              <a:t>JavaScript</a:t>
            </a:r>
          </a:p>
          <a:p>
            <a:pPr marL="0" indent="0">
              <a:buNone/>
            </a:pPr>
            <a:endParaRPr lang="en-T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AA7F2D-B5FF-000B-9BF0-5EAF72C4899A}"/>
              </a:ext>
            </a:extLst>
          </p:cNvPr>
          <p:cNvSpPr txBox="1">
            <a:spLocks/>
          </p:cNvSpPr>
          <p:nvPr/>
        </p:nvSpPr>
        <p:spPr>
          <a:xfrm>
            <a:off x="6096000" y="2603500"/>
            <a:ext cx="312016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R" b="1" dirty="0"/>
              <a:t>Backend technologies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TR" dirty="0"/>
              <a:t>Java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TR" dirty="0"/>
              <a:t>SpringBoot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TR" dirty="0"/>
              <a:t>MySQL</a:t>
            </a:r>
          </a:p>
          <a:p>
            <a:pPr marL="0" indent="0">
              <a:buFont typeface="Wingdings 3" charset="2"/>
              <a:buNone/>
            </a:pP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202712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D0AB0-3F9F-B0EF-F547-5CEC35C1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736" y="859368"/>
            <a:ext cx="8761413" cy="706964"/>
          </a:xfrm>
        </p:spPr>
        <p:txBody>
          <a:bodyPr/>
          <a:lstStyle/>
          <a:p>
            <a:r>
              <a:rPr lang="en-TR" dirty="0"/>
              <a:t>Test Cases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43EE7ED-D42E-523A-113E-A3D7F52CD2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2924060"/>
              </p:ext>
            </p:extLst>
          </p:nvPr>
        </p:nvGraphicFramePr>
        <p:xfrm>
          <a:off x="470874" y="1848172"/>
          <a:ext cx="11208507" cy="4945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3335">
                  <a:extLst>
                    <a:ext uri="{9D8B030D-6E8A-4147-A177-3AD203B41FA5}">
                      <a16:colId xmlns:a16="http://schemas.microsoft.com/office/drawing/2014/main" val="3457106153"/>
                    </a:ext>
                  </a:extLst>
                </a:gridCol>
                <a:gridCol w="3449782">
                  <a:extLst>
                    <a:ext uri="{9D8B030D-6E8A-4147-A177-3AD203B41FA5}">
                      <a16:colId xmlns:a16="http://schemas.microsoft.com/office/drawing/2014/main" val="4272845060"/>
                    </a:ext>
                  </a:extLst>
                </a:gridCol>
                <a:gridCol w="5725390">
                  <a:extLst>
                    <a:ext uri="{9D8B030D-6E8A-4147-A177-3AD203B41FA5}">
                      <a16:colId xmlns:a16="http://schemas.microsoft.com/office/drawing/2014/main" val="598105484"/>
                    </a:ext>
                  </a:extLst>
                </a:gridCol>
              </a:tblGrid>
              <a:tr h="326916">
                <a:tc>
                  <a:txBody>
                    <a:bodyPr/>
                    <a:lstStyle/>
                    <a:p>
                      <a:r>
                        <a:rPr lang="en-TR" sz="1400" dirty="0"/>
                        <a:t>Page</a:t>
                      </a:r>
                      <a:endParaRPr lang="en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Action</a:t>
                      </a:r>
                      <a:endParaRPr lang="en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Expected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081939"/>
                  </a:ext>
                </a:extLst>
              </a:tr>
              <a:tr h="277879">
                <a:tc>
                  <a:txBody>
                    <a:bodyPr/>
                    <a:lstStyle/>
                    <a:p>
                      <a:r>
                        <a:rPr lang="en-TR" sz="1100" dirty="0"/>
                        <a:t>Main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100" baseline="0" dirty="0"/>
                        <a:t>Click on the ‘</a:t>
                      </a:r>
                      <a:r>
                        <a:rPr lang="en-TR" sz="1100" i="1" baseline="0" dirty="0"/>
                        <a:t>Login</a:t>
                      </a:r>
                      <a:r>
                        <a:rPr lang="en-TR" sz="1100" baseline="0" dirty="0"/>
                        <a:t>/</a:t>
                      </a:r>
                      <a:r>
                        <a:rPr lang="en-TR" sz="1100" i="1" baseline="0" dirty="0"/>
                        <a:t>Sign</a:t>
                      </a:r>
                      <a:r>
                        <a:rPr lang="en-TR" sz="1100" baseline="0" dirty="0"/>
                        <a:t> </a:t>
                      </a:r>
                      <a:r>
                        <a:rPr lang="en-TR" sz="1100" i="1" baseline="0" dirty="0"/>
                        <a:t>in’</a:t>
                      </a:r>
                      <a:r>
                        <a:rPr lang="en-TR" sz="1100" baseline="0" dirty="0"/>
                        <a:t> button.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User is redirected to </a:t>
                      </a:r>
                      <a:r>
                        <a:rPr lang="en-US" sz="1100" i="1" dirty="0"/>
                        <a:t>login/sign in </a:t>
                      </a:r>
                      <a:r>
                        <a:rPr lang="en-US" sz="1100" dirty="0"/>
                        <a:t>page</a:t>
                      </a:r>
                      <a:endParaRPr lang="en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508127"/>
                  </a:ext>
                </a:extLst>
              </a:tr>
              <a:tr h="457683">
                <a:tc>
                  <a:txBody>
                    <a:bodyPr/>
                    <a:lstStyle/>
                    <a:p>
                      <a:r>
                        <a:rPr lang="en-TR" sz="1100" dirty="0"/>
                        <a:t>Login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100" dirty="0"/>
                        <a:t>Enter a username and password. Click on the ‘</a:t>
                      </a:r>
                      <a:r>
                        <a:rPr lang="en-TR" sz="1100" i="1" dirty="0"/>
                        <a:t>Continue’</a:t>
                      </a:r>
                      <a:r>
                        <a:rPr lang="en-TR" sz="1100" dirty="0"/>
                        <a:t> button.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When data are not provided correctly in login page, alert is raised according to the entered data error. Otherwise, user is redirected to the </a:t>
                      </a:r>
                      <a:r>
                        <a:rPr lang="en-US" sz="1100" i="1" dirty="0"/>
                        <a:t>carOptions </a:t>
                      </a:r>
                      <a:r>
                        <a:rPr lang="en-US" sz="1100" dirty="0"/>
                        <a:t>page. </a:t>
                      </a:r>
                      <a:endParaRPr lang="en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434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TR" sz="1100" dirty="0"/>
                        <a:t>Sign in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100" dirty="0"/>
                        <a:t>Enter a username and password. Click on the ‘</a:t>
                      </a:r>
                      <a:r>
                        <a:rPr lang="en-TR" sz="1100" i="1" dirty="0"/>
                        <a:t>Continue’</a:t>
                      </a:r>
                      <a:r>
                        <a:rPr lang="en-TR" sz="1100" dirty="0"/>
                        <a:t> button.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User’s data is stored in database and user is redirected to the </a:t>
                      </a:r>
                      <a:r>
                        <a:rPr lang="en-US" sz="1100" i="1" dirty="0"/>
                        <a:t>carOptions </a:t>
                      </a:r>
                      <a:r>
                        <a:rPr lang="en-US" sz="1100" dirty="0"/>
                        <a:t>page. </a:t>
                      </a:r>
                      <a:endParaRPr lang="en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148083"/>
                  </a:ext>
                </a:extLst>
              </a:tr>
              <a:tr h="457683">
                <a:tc>
                  <a:txBody>
                    <a:bodyPr/>
                    <a:lstStyle/>
                    <a:p>
                      <a:r>
                        <a:rPr lang="en-TR" sz="1100" dirty="0"/>
                        <a:t>Car options page - Step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100" dirty="0"/>
                        <a:t>Select location and valid dates.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100" dirty="0"/>
                        <a:t>If both data are provided, </a:t>
                      </a:r>
                      <a:r>
                        <a:rPr lang="en-US" sz="1100" dirty="0"/>
                        <a:t>step advances to step2. If one is not selected, an alert is raised and cannot proceed to the step2.</a:t>
                      </a:r>
                      <a:endParaRPr lang="en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567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100" dirty="0"/>
                        <a:t>Car options page – Step2</a:t>
                      </a:r>
                    </a:p>
                    <a:p>
                      <a:endParaRPr lang="en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Apply filters for brand and transmission.</a:t>
                      </a:r>
                      <a:endParaRPr lang="en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Cars matching the filter criteria are displayed. If no match, a message is shown.</a:t>
                      </a:r>
                      <a:endParaRPr lang="en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437952"/>
                  </a:ext>
                </a:extLst>
              </a:tr>
              <a:tr h="45768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100" dirty="0"/>
                        <a:t>Car options page – Step2</a:t>
                      </a:r>
                    </a:p>
                    <a:p>
                      <a:endParaRPr lang="en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Select a car by clicking the ‘</a:t>
                      </a:r>
                      <a:r>
                        <a:rPr lang="en-US" sz="1100" i="1" dirty="0"/>
                        <a:t>Select</a:t>
                      </a:r>
                      <a:r>
                        <a:rPr lang="en-US" sz="1100" dirty="0"/>
                        <a:t>’ button. Click ‘</a:t>
                      </a:r>
                      <a:r>
                        <a:rPr lang="en-US" sz="1100" i="1" dirty="0"/>
                        <a:t>Next</a:t>
                      </a:r>
                      <a:r>
                        <a:rPr lang="en-US" sz="1100" dirty="0"/>
                        <a:t>’ button.</a:t>
                      </a:r>
                      <a:endParaRPr lang="en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Selected car is displayed under the related stepper. Step advances to </a:t>
                      </a:r>
                      <a:r>
                        <a:rPr lang="en-US" sz="1100" i="1" dirty="0"/>
                        <a:t>Extras. </a:t>
                      </a:r>
                      <a:r>
                        <a:rPr lang="en-US" sz="1100" i="0" dirty="0"/>
                        <a:t>Total price will be visible.</a:t>
                      </a:r>
                      <a:endParaRPr lang="en-TR" sz="11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431748"/>
                  </a:ext>
                </a:extLst>
              </a:tr>
              <a:tr h="50651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100" dirty="0"/>
                        <a:t>Car options page – Step3</a:t>
                      </a:r>
                    </a:p>
                    <a:p>
                      <a:endParaRPr lang="en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Select a protection plan by clicking the ‘</a:t>
                      </a:r>
                      <a:r>
                        <a:rPr lang="en-US" sz="1100" i="1" dirty="0"/>
                        <a:t>Select</a:t>
                      </a:r>
                      <a:r>
                        <a:rPr lang="en-US" sz="1100" dirty="0"/>
                        <a:t>’ button.</a:t>
                      </a:r>
                      <a:endParaRPr lang="en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Selected protection plan is displayed under the related stepper. Total price updates to include protection plan cost.</a:t>
                      </a:r>
                      <a:endParaRPr lang="en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56195"/>
                  </a:ext>
                </a:extLst>
              </a:tr>
              <a:tr h="50651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100" dirty="0"/>
                        <a:t>Car options page – Step4</a:t>
                      </a:r>
                    </a:p>
                    <a:p>
                      <a:endParaRPr lang="en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Check the displayed details. And click </a:t>
                      </a:r>
                      <a:r>
                        <a:rPr lang="en-US" sz="1100" i="1" dirty="0"/>
                        <a:t>‘Complete the reservation’</a:t>
                      </a:r>
                      <a:endParaRPr lang="en-TR" sz="11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Reservation details are sent to the database and stored. Alert is raised to keep you informed. </a:t>
                      </a:r>
                      <a:endParaRPr lang="en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267762"/>
                  </a:ext>
                </a:extLst>
              </a:tr>
              <a:tr h="506510">
                <a:tc>
                  <a:txBody>
                    <a:bodyPr/>
                    <a:lstStyle/>
                    <a:p>
                      <a:r>
                        <a:rPr lang="en-TR" sz="1100" dirty="0"/>
                        <a:t>Car options page – Any 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Click ‘</a:t>
                      </a:r>
                      <a:r>
                        <a:rPr lang="en-US" sz="1100" i="1" dirty="0"/>
                        <a:t>My reservations</a:t>
                      </a:r>
                      <a:r>
                        <a:rPr lang="en-US" sz="1100" dirty="0"/>
                        <a:t>’ button </a:t>
                      </a:r>
                      <a:endParaRPr lang="en-TR" sz="11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Sidebar opens, displaying user's past reservations. If no reservations, displays a message.</a:t>
                      </a:r>
                      <a:endParaRPr lang="en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919565"/>
                  </a:ext>
                </a:extLst>
              </a:tr>
              <a:tr h="506510">
                <a:tc>
                  <a:txBody>
                    <a:bodyPr/>
                    <a:lstStyle/>
                    <a:p>
                      <a:r>
                        <a:rPr lang="en-TR" sz="1100" dirty="0"/>
                        <a:t>All pages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For observing responsive design, open the page on devices with different screen sizes (Feature of Firefox can be used).</a:t>
                      </a:r>
                      <a:endParaRPr lang="en-TR" sz="11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Page layout adjusts appropriately for all screen sizes without layout issues.</a:t>
                      </a:r>
                      <a:endParaRPr lang="en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460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23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cars on display&#10;&#10;Description automatically generated">
            <a:extLst>
              <a:ext uri="{FF2B5EF4-FFF2-40B4-BE49-F238E27FC236}">
                <a16:creationId xmlns:a16="http://schemas.microsoft.com/office/drawing/2014/main" id="{9291AC62-9210-1EF3-97E0-EFE6DC89D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112" b="1"/>
          <a:stretch/>
        </p:blipFill>
        <p:spPr>
          <a:xfrm>
            <a:off x="1606922" y="677889"/>
            <a:ext cx="8707991" cy="4898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67237-D892-4AD5-2DAC-DCC397043FC2}"/>
              </a:ext>
            </a:extLst>
          </p:cNvPr>
          <p:cNvSpPr txBox="1"/>
          <p:nvPr/>
        </p:nvSpPr>
        <p:spPr>
          <a:xfrm>
            <a:off x="1742004" y="5700034"/>
            <a:ext cx="8695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Arial" panose="020B0604020202020204" pitchFamily="34" charset="0"/>
              </a:rPr>
              <a:t>Homepage of the car hire website. Log in if user has an account or sign up to get started.</a:t>
            </a:r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05681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789FE3FA-A44C-4C6B-9291-3D7327AF8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D657031-5EFF-4D43-BC81-3D83214E6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9FE3FA-A44C-4C6B-9291-3D7327AF8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F8EE72-2CC8-4EEE-817C-FE5700908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login form&#10;&#10;Description automatically generated">
            <a:extLst>
              <a:ext uri="{FF2B5EF4-FFF2-40B4-BE49-F238E27FC236}">
                <a16:creationId xmlns:a16="http://schemas.microsoft.com/office/drawing/2014/main" id="{5068B192-381A-480A-14BC-D347F510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" y="643466"/>
            <a:ext cx="5996691" cy="3578731"/>
          </a:xfrm>
          <a:prstGeom prst="rect">
            <a:avLst/>
          </a:prstGeom>
        </p:spPr>
      </p:pic>
      <p:pic>
        <p:nvPicPr>
          <p:cNvPr id="5" name="Content Placeholder 4" descr="A screenshot of a login form&#10;&#10;Description automatically generated">
            <a:extLst>
              <a:ext uri="{FF2B5EF4-FFF2-40B4-BE49-F238E27FC236}">
                <a16:creationId xmlns:a16="http://schemas.microsoft.com/office/drawing/2014/main" id="{0E15CD99-3F9A-43FB-3BA6-BA76A1FE9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92981" y="643466"/>
            <a:ext cx="5996691" cy="3578731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8154B1C-9452-4959-A313-5D592A346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4928325"/>
            <a:ext cx="10905067" cy="1286209"/>
          </a:xfrm>
          <a:custGeom>
            <a:avLst/>
            <a:gdLst>
              <a:gd name="connsiteX0" fmla="*/ 5080191 w 10905067"/>
              <a:gd name="connsiteY0" fmla="*/ 0 h 1286209"/>
              <a:gd name="connsiteX1" fmla="*/ 5315140 w 10905067"/>
              <a:gd name="connsiteY1" fmla="*/ 1588 h 1286209"/>
              <a:gd name="connsiteX2" fmla="*/ 5546915 w 10905067"/>
              <a:gd name="connsiteY2" fmla="*/ 1588 h 1286209"/>
              <a:gd name="connsiteX3" fmla="*/ 5777103 w 10905067"/>
              <a:gd name="connsiteY3" fmla="*/ 4763 h 1286209"/>
              <a:gd name="connsiteX4" fmla="*/ 6002528 w 10905067"/>
              <a:gd name="connsiteY4" fmla="*/ 9525 h 1286209"/>
              <a:gd name="connsiteX5" fmla="*/ 6226365 w 10905067"/>
              <a:gd name="connsiteY5" fmla="*/ 14288 h 1286209"/>
              <a:gd name="connsiteX6" fmla="*/ 6445440 w 10905067"/>
              <a:gd name="connsiteY6" fmla="*/ 19050 h 1286209"/>
              <a:gd name="connsiteX7" fmla="*/ 6662928 w 10905067"/>
              <a:gd name="connsiteY7" fmla="*/ 26988 h 1286209"/>
              <a:gd name="connsiteX8" fmla="*/ 6877240 w 10905067"/>
              <a:gd name="connsiteY8" fmla="*/ 34925 h 1286209"/>
              <a:gd name="connsiteX9" fmla="*/ 7086790 w 10905067"/>
              <a:gd name="connsiteY9" fmla="*/ 42863 h 1286209"/>
              <a:gd name="connsiteX10" fmla="*/ 7496365 w 10905067"/>
              <a:gd name="connsiteY10" fmla="*/ 63500 h 1286209"/>
              <a:gd name="connsiteX11" fmla="*/ 7888478 w 10905067"/>
              <a:gd name="connsiteY11" fmla="*/ 85725 h 1286209"/>
              <a:gd name="connsiteX12" fmla="*/ 8264715 w 10905067"/>
              <a:gd name="connsiteY12" fmla="*/ 109538 h 1286209"/>
              <a:gd name="connsiteX13" fmla="*/ 8621902 w 10905067"/>
              <a:gd name="connsiteY13" fmla="*/ 134938 h 1286209"/>
              <a:gd name="connsiteX14" fmla="*/ 8961628 w 10905067"/>
              <a:gd name="connsiteY14" fmla="*/ 161925 h 1286209"/>
              <a:gd name="connsiteX15" fmla="*/ 9277540 w 10905067"/>
              <a:gd name="connsiteY15" fmla="*/ 190500 h 1286209"/>
              <a:gd name="connsiteX16" fmla="*/ 9574402 w 10905067"/>
              <a:gd name="connsiteY16" fmla="*/ 219075 h 1286209"/>
              <a:gd name="connsiteX17" fmla="*/ 9847452 w 10905067"/>
              <a:gd name="connsiteY17" fmla="*/ 247650 h 1286209"/>
              <a:gd name="connsiteX18" fmla="*/ 10098278 w 10905067"/>
              <a:gd name="connsiteY18" fmla="*/ 274638 h 1286209"/>
              <a:gd name="connsiteX19" fmla="*/ 10320528 w 10905067"/>
              <a:gd name="connsiteY19" fmla="*/ 300038 h 1286209"/>
              <a:gd name="connsiteX20" fmla="*/ 10520552 w 10905067"/>
              <a:gd name="connsiteY20" fmla="*/ 323850 h 1286209"/>
              <a:gd name="connsiteX21" fmla="*/ 10690415 w 10905067"/>
              <a:gd name="connsiteY21" fmla="*/ 344488 h 1286209"/>
              <a:gd name="connsiteX22" fmla="*/ 10831702 w 10905067"/>
              <a:gd name="connsiteY22" fmla="*/ 363538 h 1286209"/>
              <a:gd name="connsiteX23" fmla="*/ 10905067 w 10905067"/>
              <a:gd name="connsiteY23" fmla="*/ 373678 h 1286209"/>
              <a:gd name="connsiteX24" fmla="*/ 10905067 w 10905067"/>
              <a:gd name="connsiteY24" fmla="*/ 1286209 h 1286209"/>
              <a:gd name="connsiteX25" fmla="*/ 0 w 10905067"/>
              <a:gd name="connsiteY25" fmla="*/ 1286209 h 1286209"/>
              <a:gd name="connsiteX26" fmla="*/ 0 w 10905067"/>
              <a:gd name="connsiteY26" fmla="*/ 369898 h 1286209"/>
              <a:gd name="connsiteX27" fmla="*/ 71628 w 10905067"/>
              <a:gd name="connsiteY27" fmla="*/ 358775 h 1286209"/>
              <a:gd name="connsiteX28" fmla="*/ 327215 w 10905067"/>
              <a:gd name="connsiteY28" fmla="*/ 320675 h 1286209"/>
              <a:gd name="connsiteX29" fmla="*/ 582802 w 10905067"/>
              <a:gd name="connsiteY29" fmla="*/ 284163 h 1286209"/>
              <a:gd name="connsiteX30" fmla="*/ 839978 w 10905067"/>
              <a:gd name="connsiteY30" fmla="*/ 252413 h 1286209"/>
              <a:gd name="connsiteX31" fmla="*/ 1095565 w 10905067"/>
              <a:gd name="connsiteY31" fmla="*/ 220663 h 1286209"/>
              <a:gd name="connsiteX32" fmla="*/ 1352740 w 10905067"/>
              <a:gd name="connsiteY32" fmla="*/ 190500 h 1286209"/>
              <a:gd name="connsiteX33" fmla="*/ 1606740 w 10905067"/>
              <a:gd name="connsiteY33" fmla="*/ 165100 h 1286209"/>
              <a:gd name="connsiteX34" fmla="*/ 1863915 w 10905067"/>
              <a:gd name="connsiteY34" fmla="*/ 141288 h 1286209"/>
              <a:gd name="connsiteX35" fmla="*/ 2119502 w 10905067"/>
              <a:gd name="connsiteY35" fmla="*/ 119063 h 1286209"/>
              <a:gd name="connsiteX36" fmla="*/ 2371915 w 10905067"/>
              <a:gd name="connsiteY36" fmla="*/ 100013 h 1286209"/>
              <a:gd name="connsiteX37" fmla="*/ 2625915 w 10905067"/>
              <a:gd name="connsiteY37" fmla="*/ 80963 h 1286209"/>
              <a:gd name="connsiteX38" fmla="*/ 2878328 w 10905067"/>
              <a:gd name="connsiteY38" fmla="*/ 65088 h 1286209"/>
              <a:gd name="connsiteX39" fmla="*/ 3129153 w 10905067"/>
              <a:gd name="connsiteY39" fmla="*/ 52388 h 1286209"/>
              <a:gd name="connsiteX40" fmla="*/ 3379978 w 10905067"/>
              <a:gd name="connsiteY40" fmla="*/ 39688 h 1286209"/>
              <a:gd name="connsiteX41" fmla="*/ 3627628 w 10905067"/>
              <a:gd name="connsiteY41" fmla="*/ 28575 h 1286209"/>
              <a:gd name="connsiteX42" fmla="*/ 3873690 w 10905067"/>
              <a:gd name="connsiteY42" fmla="*/ 20638 h 1286209"/>
              <a:gd name="connsiteX43" fmla="*/ 4119754 w 10905067"/>
              <a:gd name="connsiteY43" fmla="*/ 14288 h 1286209"/>
              <a:gd name="connsiteX44" fmla="*/ 4362640 w 10905067"/>
              <a:gd name="connsiteY44" fmla="*/ 7938 h 1286209"/>
              <a:gd name="connsiteX45" fmla="*/ 4603941 w 10905067"/>
              <a:gd name="connsiteY45" fmla="*/ 4763 h 1286209"/>
              <a:gd name="connsiteX46" fmla="*/ 4843653 w 10905067"/>
              <a:gd name="connsiteY46" fmla="*/ 1588 h 128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05067" h="1286209">
                <a:moveTo>
                  <a:pt x="5080191" y="0"/>
                </a:moveTo>
                <a:lnTo>
                  <a:pt x="5315140" y="1588"/>
                </a:lnTo>
                <a:lnTo>
                  <a:pt x="5546915" y="1588"/>
                </a:lnTo>
                <a:lnTo>
                  <a:pt x="5777103" y="4763"/>
                </a:lnTo>
                <a:lnTo>
                  <a:pt x="6002528" y="9525"/>
                </a:lnTo>
                <a:lnTo>
                  <a:pt x="6226365" y="14288"/>
                </a:lnTo>
                <a:lnTo>
                  <a:pt x="6445440" y="19050"/>
                </a:lnTo>
                <a:lnTo>
                  <a:pt x="6662928" y="26988"/>
                </a:lnTo>
                <a:lnTo>
                  <a:pt x="6877240" y="34925"/>
                </a:lnTo>
                <a:lnTo>
                  <a:pt x="7086790" y="42863"/>
                </a:lnTo>
                <a:lnTo>
                  <a:pt x="7496365" y="63500"/>
                </a:lnTo>
                <a:lnTo>
                  <a:pt x="7888478" y="85725"/>
                </a:lnTo>
                <a:lnTo>
                  <a:pt x="8264715" y="109538"/>
                </a:lnTo>
                <a:lnTo>
                  <a:pt x="8621902" y="134938"/>
                </a:lnTo>
                <a:lnTo>
                  <a:pt x="8961628" y="161925"/>
                </a:lnTo>
                <a:lnTo>
                  <a:pt x="9277540" y="190500"/>
                </a:lnTo>
                <a:lnTo>
                  <a:pt x="9574402" y="219075"/>
                </a:lnTo>
                <a:lnTo>
                  <a:pt x="9847452" y="247650"/>
                </a:lnTo>
                <a:lnTo>
                  <a:pt x="10098278" y="274638"/>
                </a:lnTo>
                <a:lnTo>
                  <a:pt x="10320528" y="300038"/>
                </a:lnTo>
                <a:lnTo>
                  <a:pt x="10520552" y="323850"/>
                </a:lnTo>
                <a:lnTo>
                  <a:pt x="10690415" y="344488"/>
                </a:lnTo>
                <a:lnTo>
                  <a:pt x="10831702" y="363538"/>
                </a:lnTo>
                <a:lnTo>
                  <a:pt x="10905067" y="373678"/>
                </a:lnTo>
                <a:lnTo>
                  <a:pt x="10905067" y="1286209"/>
                </a:lnTo>
                <a:lnTo>
                  <a:pt x="0" y="1286209"/>
                </a:lnTo>
                <a:lnTo>
                  <a:pt x="0" y="369898"/>
                </a:lnTo>
                <a:lnTo>
                  <a:pt x="71628" y="358775"/>
                </a:lnTo>
                <a:lnTo>
                  <a:pt x="327215" y="320675"/>
                </a:lnTo>
                <a:lnTo>
                  <a:pt x="582802" y="284163"/>
                </a:lnTo>
                <a:lnTo>
                  <a:pt x="839978" y="252413"/>
                </a:lnTo>
                <a:lnTo>
                  <a:pt x="1095565" y="220663"/>
                </a:lnTo>
                <a:lnTo>
                  <a:pt x="1352740" y="190500"/>
                </a:lnTo>
                <a:lnTo>
                  <a:pt x="1606740" y="165100"/>
                </a:lnTo>
                <a:lnTo>
                  <a:pt x="1863915" y="141288"/>
                </a:lnTo>
                <a:lnTo>
                  <a:pt x="2119502" y="119063"/>
                </a:lnTo>
                <a:lnTo>
                  <a:pt x="2371915" y="100013"/>
                </a:lnTo>
                <a:lnTo>
                  <a:pt x="2625915" y="80963"/>
                </a:lnTo>
                <a:lnTo>
                  <a:pt x="2878328" y="65088"/>
                </a:lnTo>
                <a:lnTo>
                  <a:pt x="3129153" y="52388"/>
                </a:lnTo>
                <a:lnTo>
                  <a:pt x="3379978" y="39688"/>
                </a:lnTo>
                <a:lnTo>
                  <a:pt x="3627628" y="28575"/>
                </a:lnTo>
                <a:lnTo>
                  <a:pt x="3873690" y="20638"/>
                </a:lnTo>
                <a:lnTo>
                  <a:pt x="4119754" y="14288"/>
                </a:lnTo>
                <a:lnTo>
                  <a:pt x="4362640" y="7938"/>
                </a:lnTo>
                <a:lnTo>
                  <a:pt x="4603941" y="4763"/>
                </a:lnTo>
                <a:lnTo>
                  <a:pt x="484365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D87115C-523F-444B-AF3E-D7FCDF2FB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609206" y="4900663"/>
            <a:ext cx="2691397" cy="383230"/>
          </a:xfrm>
          <a:custGeom>
            <a:avLst/>
            <a:gdLst>
              <a:gd name="connsiteX0" fmla="*/ 0 w 2691397"/>
              <a:gd name="connsiteY0" fmla="*/ 104335 h 383230"/>
              <a:gd name="connsiteX1" fmla="*/ 6524 w 2691397"/>
              <a:gd name="connsiteY1" fmla="*/ 104577 h 383230"/>
              <a:gd name="connsiteX2" fmla="*/ 98577 w 2691397"/>
              <a:gd name="connsiteY2" fmla="*/ 108077 h 383230"/>
              <a:gd name="connsiteX3" fmla="*/ 191951 w 2691397"/>
              <a:gd name="connsiteY3" fmla="*/ 111410 h 383230"/>
              <a:gd name="connsiteX4" fmla="*/ 285984 w 2691397"/>
              <a:gd name="connsiteY4" fmla="*/ 113494 h 383230"/>
              <a:gd name="connsiteX5" fmla="*/ 381667 w 2691397"/>
              <a:gd name="connsiteY5" fmla="*/ 115494 h 383230"/>
              <a:gd name="connsiteX6" fmla="*/ 478999 w 2691397"/>
              <a:gd name="connsiteY6" fmla="*/ 117577 h 383230"/>
              <a:gd name="connsiteX7" fmla="*/ 577652 w 2691397"/>
              <a:gd name="connsiteY7" fmla="*/ 118994 h 383230"/>
              <a:gd name="connsiteX8" fmla="*/ 677293 w 2691397"/>
              <a:gd name="connsiteY8" fmla="*/ 118994 h 383230"/>
              <a:gd name="connsiteX9" fmla="*/ 778255 w 2691397"/>
              <a:gd name="connsiteY9" fmla="*/ 119577 h 383230"/>
              <a:gd name="connsiteX10" fmla="*/ 880207 w 2691397"/>
              <a:gd name="connsiteY10" fmla="*/ 118994 h 383230"/>
              <a:gd name="connsiteX11" fmla="*/ 983149 w 2691397"/>
              <a:gd name="connsiteY11" fmla="*/ 117577 h 383230"/>
              <a:gd name="connsiteX12" fmla="*/ 1086420 w 2691397"/>
              <a:gd name="connsiteY12" fmla="*/ 116244 h 383230"/>
              <a:gd name="connsiteX13" fmla="*/ 1191011 w 2691397"/>
              <a:gd name="connsiteY13" fmla="*/ 113494 h 383230"/>
              <a:gd name="connsiteX14" fmla="*/ 1296922 w 2691397"/>
              <a:gd name="connsiteY14" fmla="*/ 110827 h 383230"/>
              <a:gd name="connsiteX15" fmla="*/ 1402173 w 2691397"/>
              <a:gd name="connsiteY15" fmla="*/ 107327 h 383230"/>
              <a:gd name="connsiteX16" fmla="*/ 1508744 w 2691397"/>
              <a:gd name="connsiteY16" fmla="*/ 102660 h 383230"/>
              <a:gd name="connsiteX17" fmla="*/ 1616635 w 2691397"/>
              <a:gd name="connsiteY17" fmla="*/ 97160 h 383230"/>
              <a:gd name="connsiteX18" fmla="*/ 1724525 w 2691397"/>
              <a:gd name="connsiteY18" fmla="*/ 91743 h 383230"/>
              <a:gd name="connsiteX19" fmla="*/ 1832416 w 2691397"/>
              <a:gd name="connsiteY19" fmla="*/ 84826 h 383230"/>
              <a:gd name="connsiteX20" fmla="*/ 1942286 w 2691397"/>
              <a:gd name="connsiteY20" fmla="*/ 76660 h 383230"/>
              <a:gd name="connsiteX21" fmla="*/ 2050177 w 2691397"/>
              <a:gd name="connsiteY21" fmla="*/ 68493 h 383230"/>
              <a:gd name="connsiteX22" fmla="*/ 2160047 w 2691397"/>
              <a:gd name="connsiteY22" fmla="*/ 58910 h 383230"/>
              <a:gd name="connsiteX23" fmla="*/ 2270907 w 2691397"/>
              <a:gd name="connsiteY23" fmla="*/ 48659 h 383230"/>
              <a:gd name="connsiteX24" fmla="*/ 2379788 w 2691397"/>
              <a:gd name="connsiteY24" fmla="*/ 37742 h 383230"/>
              <a:gd name="connsiteX25" fmla="*/ 2489988 w 2691397"/>
              <a:gd name="connsiteY25" fmla="*/ 24909 h 383230"/>
              <a:gd name="connsiteX26" fmla="*/ 2600188 w 2691397"/>
              <a:gd name="connsiteY26" fmla="*/ 11242 h 383230"/>
              <a:gd name="connsiteX27" fmla="*/ 2691397 w 2691397"/>
              <a:gd name="connsiteY27" fmla="*/ 0 h 383230"/>
              <a:gd name="connsiteX28" fmla="*/ 2643382 w 2691397"/>
              <a:gd name="connsiteY28" fmla="*/ 383230 h 383230"/>
              <a:gd name="connsiteX29" fmla="*/ 2643381 w 2691397"/>
              <a:gd name="connsiteY29" fmla="*/ 383230 h 383230"/>
              <a:gd name="connsiteX30" fmla="*/ 2673098 w 2691397"/>
              <a:gd name="connsiteY30" fmla="*/ 146043 h 383230"/>
              <a:gd name="connsiteX31" fmla="*/ 2600644 w 2691397"/>
              <a:gd name="connsiteY31" fmla="*/ 148175 h 383230"/>
              <a:gd name="connsiteX32" fmla="*/ 2342303 w 2691397"/>
              <a:gd name="connsiteY32" fmla="*/ 154206 h 383230"/>
              <a:gd name="connsiteX33" fmla="*/ 2084160 w 2691397"/>
              <a:gd name="connsiteY33" fmla="*/ 158662 h 383230"/>
              <a:gd name="connsiteX34" fmla="*/ 1825032 w 2691397"/>
              <a:gd name="connsiteY34" fmla="*/ 158194 h 383230"/>
              <a:gd name="connsiteX35" fmla="*/ 1567480 w 2691397"/>
              <a:gd name="connsiteY35" fmla="*/ 157924 h 383230"/>
              <a:gd name="connsiteX36" fmla="*/ 1308551 w 2691397"/>
              <a:gd name="connsiteY36" fmla="*/ 155882 h 383230"/>
              <a:gd name="connsiteX37" fmla="*/ 1053363 w 2691397"/>
              <a:gd name="connsiteY37" fmla="*/ 149509 h 383230"/>
              <a:gd name="connsiteX38" fmla="*/ 795223 w 2691397"/>
              <a:gd name="connsiteY38" fmla="*/ 141165 h 383230"/>
              <a:gd name="connsiteX39" fmla="*/ 538856 w 2691397"/>
              <a:gd name="connsiteY39" fmla="*/ 131445 h 383230"/>
              <a:gd name="connsiteX40" fmla="*/ 286033 w 2691397"/>
              <a:gd name="connsiteY40" fmla="*/ 118968 h 383230"/>
              <a:gd name="connsiteX41" fmla="*/ 31635 w 2691397"/>
              <a:gd name="connsiteY41" fmla="*/ 106294 h 38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691397" h="383230">
                <a:moveTo>
                  <a:pt x="0" y="104335"/>
                </a:moveTo>
                <a:lnTo>
                  <a:pt x="6524" y="104577"/>
                </a:lnTo>
                <a:lnTo>
                  <a:pt x="98577" y="108077"/>
                </a:lnTo>
                <a:lnTo>
                  <a:pt x="191951" y="111410"/>
                </a:lnTo>
                <a:lnTo>
                  <a:pt x="285984" y="113494"/>
                </a:lnTo>
                <a:lnTo>
                  <a:pt x="381667" y="115494"/>
                </a:lnTo>
                <a:lnTo>
                  <a:pt x="478999" y="117577"/>
                </a:lnTo>
                <a:lnTo>
                  <a:pt x="577652" y="118994"/>
                </a:lnTo>
                <a:lnTo>
                  <a:pt x="677293" y="118994"/>
                </a:lnTo>
                <a:lnTo>
                  <a:pt x="778255" y="119577"/>
                </a:lnTo>
                <a:lnTo>
                  <a:pt x="880207" y="118994"/>
                </a:lnTo>
                <a:lnTo>
                  <a:pt x="983149" y="117577"/>
                </a:lnTo>
                <a:lnTo>
                  <a:pt x="1086420" y="116244"/>
                </a:lnTo>
                <a:lnTo>
                  <a:pt x="1191011" y="113494"/>
                </a:lnTo>
                <a:lnTo>
                  <a:pt x="1296922" y="110827"/>
                </a:lnTo>
                <a:lnTo>
                  <a:pt x="1402173" y="107327"/>
                </a:lnTo>
                <a:lnTo>
                  <a:pt x="1508744" y="102660"/>
                </a:lnTo>
                <a:lnTo>
                  <a:pt x="1616635" y="97160"/>
                </a:lnTo>
                <a:lnTo>
                  <a:pt x="1724525" y="91743"/>
                </a:lnTo>
                <a:lnTo>
                  <a:pt x="1832416" y="84826"/>
                </a:lnTo>
                <a:lnTo>
                  <a:pt x="1942286" y="76660"/>
                </a:lnTo>
                <a:lnTo>
                  <a:pt x="2050177" y="68493"/>
                </a:lnTo>
                <a:lnTo>
                  <a:pt x="2160047" y="58910"/>
                </a:lnTo>
                <a:lnTo>
                  <a:pt x="2270907" y="48659"/>
                </a:lnTo>
                <a:lnTo>
                  <a:pt x="2379788" y="37742"/>
                </a:lnTo>
                <a:lnTo>
                  <a:pt x="2489988" y="24909"/>
                </a:lnTo>
                <a:lnTo>
                  <a:pt x="2600188" y="11242"/>
                </a:lnTo>
                <a:lnTo>
                  <a:pt x="2691397" y="0"/>
                </a:lnTo>
                <a:lnTo>
                  <a:pt x="2643382" y="383230"/>
                </a:lnTo>
                <a:lnTo>
                  <a:pt x="2643381" y="383230"/>
                </a:lnTo>
                <a:lnTo>
                  <a:pt x="2673098" y="146043"/>
                </a:lnTo>
                <a:lnTo>
                  <a:pt x="2600644" y="148175"/>
                </a:lnTo>
                <a:lnTo>
                  <a:pt x="2342303" y="154206"/>
                </a:lnTo>
                <a:lnTo>
                  <a:pt x="2084160" y="158662"/>
                </a:lnTo>
                <a:lnTo>
                  <a:pt x="1825032" y="158194"/>
                </a:lnTo>
                <a:lnTo>
                  <a:pt x="1567480" y="157924"/>
                </a:lnTo>
                <a:lnTo>
                  <a:pt x="1308551" y="155882"/>
                </a:lnTo>
                <a:lnTo>
                  <a:pt x="1053363" y="149509"/>
                </a:lnTo>
                <a:lnTo>
                  <a:pt x="795223" y="141165"/>
                </a:lnTo>
                <a:lnTo>
                  <a:pt x="538856" y="131445"/>
                </a:lnTo>
                <a:lnTo>
                  <a:pt x="286033" y="118968"/>
                </a:lnTo>
                <a:lnTo>
                  <a:pt x="31635" y="106294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EF6572-EB11-ED38-E53A-2DED341524D8}"/>
              </a:ext>
            </a:extLst>
          </p:cNvPr>
          <p:cNvSpPr txBox="1"/>
          <p:nvPr/>
        </p:nvSpPr>
        <p:spPr>
          <a:xfrm>
            <a:off x="121651" y="4221510"/>
            <a:ext cx="4031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Sign in page to create an account with user name and password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57887-AF7C-D8E7-86E6-BBA7124F6BCB}"/>
              </a:ext>
            </a:extLst>
          </p:cNvPr>
          <p:cNvSpPr txBox="1"/>
          <p:nvPr/>
        </p:nvSpPr>
        <p:spPr>
          <a:xfrm>
            <a:off x="6380019" y="4221510"/>
            <a:ext cx="419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in to rent user’s preferred car and track reservations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095065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CA5C868-0A82-4975-8602-F49477C7D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6BF052-6C01-4917-B7DB-1FFCF2551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TR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9696179C-71E7-4A5B-B238-0AE1C74D6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TR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29EED8E-74E7-42E8-979B-7A783E78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R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6AE4F37-9222-6DE1-431E-43C62BB9D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8" y="3428999"/>
            <a:ext cx="4533899" cy="2470973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2" name="Picture 11" descr="A screenshot of a car sales report&#10;&#10;Description automatically generated">
            <a:extLst>
              <a:ext uri="{FF2B5EF4-FFF2-40B4-BE49-F238E27FC236}">
                <a16:creationId xmlns:a16="http://schemas.microsoft.com/office/drawing/2014/main" id="{422EC99B-7422-A641-5599-0524BB55A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074" y="3429000"/>
            <a:ext cx="4533899" cy="2470974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91310D-662F-BFD7-99CA-2A548B767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48148" y="486309"/>
            <a:ext cx="4533899" cy="2470973"/>
          </a:xfrm>
          <a:prstGeom prst="roundRect">
            <a:avLst>
              <a:gd name="adj" fmla="val 0"/>
            </a:avLst>
          </a:prstGeom>
          <a:effectLst/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D8F0696-C812-0BFE-09B7-59EE2E094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074" y="486309"/>
            <a:ext cx="4533899" cy="2470973"/>
          </a:xfrm>
          <a:prstGeom prst="roundRect">
            <a:avLst>
              <a:gd name="adj" fmla="val 1858"/>
            </a:avLst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2CDAC2-5F8F-EADF-4CF8-A72473E31CE2}"/>
              </a:ext>
            </a:extLst>
          </p:cNvPr>
          <p:cNvSpPr txBox="1"/>
          <p:nvPr/>
        </p:nvSpPr>
        <p:spPr>
          <a:xfrm>
            <a:off x="6425053" y="2957282"/>
            <a:ext cx="542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Selecting desired car using the available filters</a:t>
            </a:r>
            <a:endParaRPr lang="en-TR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A79185-D644-BFAB-A079-3DED1307AF40}"/>
              </a:ext>
            </a:extLst>
          </p:cNvPr>
          <p:cNvSpPr txBox="1"/>
          <p:nvPr/>
        </p:nvSpPr>
        <p:spPr>
          <a:xfrm>
            <a:off x="671951" y="2957282"/>
            <a:ext cx="508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>
                <a:solidFill>
                  <a:schemeClr val="bg1"/>
                </a:solidFill>
              </a:rPr>
              <a:t>Location and date range selection in step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789009-8C51-58C6-9EB2-E52F1938E92A}"/>
              </a:ext>
            </a:extLst>
          </p:cNvPr>
          <p:cNvSpPr txBox="1"/>
          <p:nvPr/>
        </p:nvSpPr>
        <p:spPr>
          <a:xfrm>
            <a:off x="671951" y="5912977"/>
            <a:ext cx="526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>
                <a:solidFill>
                  <a:schemeClr val="bg1"/>
                </a:solidFill>
              </a:rPr>
              <a:t>Protection plans’ content and their prices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2B31ED-A7AA-E35D-BF46-9B2CDDED194C}"/>
              </a:ext>
            </a:extLst>
          </p:cNvPr>
          <p:cNvSpPr txBox="1"/>
          <p:nvPr/>
        </p:nvSpPr>
        <p:spPr>
          <a:xfrm>
            <a:off x="6425053" y="5912977"/>
            <a:ext cx="526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 about the selected car and others</a:t>
            </a:r>
            <a:endParaRPr lang="en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119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9FAD-42F6-7CC5-3043-8E06A7F5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with Proposal Design</a:t>
            </a:r>
            <a:endParaRPr lang="en-TR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7D6471-2ECC-8756-E0B0-DA27FA30EE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1142821"/>
              </p:ext>
            </p:extLst>
          </p:nvPr>
        </p:nvGraphicFramePr>
        <p:xfrm>
          <a:off x="1155700" y="2603500"/>
          <a:ext cx="8824911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1637">
                  <a:extLst>
                    <a:ext uri="{9D8B030D-6E8A-4147-A177-3AD203B41FA5}">
                      <a16:colId xmlns:a16="http://schemas.microsoft.com/office/drawing/2014/main" val="3526589493"/>
                    </a:ext>
                  </a:extLst>
                </a:gridCol>
                <a:gridCol w="2941637">
                  <a:extLst>
                    <a:ext uri="{9D8B030D-6E8A-4147-A177-3AD203B41FA5}">
                      <a16:colId xmlns:a16="http://schemas.microsoft.com/office/drawing/2014/main" val="861830857"/>
                    </a:ext>
                  </a:extLst>
                </a:gridCol>
                <a:gridCol w="2941637">
                  <a:extLst>
                    <a:ext uri="{9D8B030D-6E8A-4147-A177-3AD203B41FA5}">
                      <a16:colId xmlns:a16="http://schemas.microsoft.com/office/drawing/2014/main" val="4012688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R" dirty="0"/>
                        <a:t>Original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Changed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Reason for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956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dirty="0"/>
                        <a:t>There are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options based on model, color, year, transmission type, and price range.</a:t>
                      </a:r>
                    </a:p>
                    <a:p>
                      <a:endParaRPr lang="en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dirty="0"/>
                        <a:t>There are brand and transmission type filters.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allowed to streamline the website's design and focus on the most relevant criteria for users. </a:t>
                      </a:r>
                      <a:endParaRPr lang="en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006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3821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5959</TotalTime>
  <Words>579</Words>
  <Application>Microsoft Macintosh PowerPoint</Application>
  <PresentationFormat>Widescreen</PresentationFormat>
  <Paragraphs>63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Courier New</vt:lpstr>
      <vt:lpstr>Wingdings 3</vt:lpstr>
      <vt:lpstr>Ion Boardroom</vt:lpstr>
      <vt:lpstr>Java and Web Development</vt:lpstr>
      <vt:lpstr>Purpose of the Web App</vt:lpstr>
      <vt:lpstr>Architecture Diagram</vt:lpstr>
      <vt:lpstr>Technologies for Frontend and Backend</vt:lpstr>
      <vt:lpstr>Test Cases</vt:lpstr>
      <vt:lpstr>PowerPoint Presentation</vt:lpstr>
      <vt:lpstr>PowerPoint Presentation</vt:lpstr>
      <vt:lpstr>PowerPoint Presentation</vt:lpstr>
      <vt:lpstr>Differences with Proposal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Eylül Geyik</dc:creator>
  <cp:lastModifiedBy>Eylül Geyik</cp:lastModifiedBy>
  <cp:revision>12</cp:revision>
  <dcterms:created xsi:type="dcterms:W3CDTF">2024-12-08T10:06:00Z</dcterms:created>
  <dcterms:modified xsi:type="dcterms:W3CDTF">2024-12-13T13:55:43Z</dcterms:modified>
</cp:coreProperties>
</file>